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&#252;estionari%20per%20a%20pares,%20mares%20i%20tutors-es_CT%20(respostes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&#252;estionari%20per%20a%20pares,%20mares%20i%20tutors-es_CT%20(respostes)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&#252;estionari%20per%20a%20pares,%20mares%20i%20tutors-es_CT%20(respostes)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&#252;estionari%20per%20a%20pares,%20mares%20i%20tutors-es_CT%20(respostes)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&#252;estionari%20per%20a%20pares,%20mares%20i%20tutors-es_CT%20(respostes)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&#252;estionari%20per%20a%20pares,%20mares%20i%20tutors-es_CT%20(respostes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&#252;estionari%20per%20a%20pares,%20mares%20i%20tutors-es_CT%20(respostes)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ortega\Downloads\DigiFinEdu%20-%20Questionnaire%20for%20teachers_CT%20(respostes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400"/>
              <a:t>Mares,</a:t>
            </a:r>
            <a:r>
              <a:rPr lang="ca-ES" sz="2400" baseline="0"/>
              <a:t> Pares</a:t>
            </a:r>
            <a:endParaRPr lang="ca-E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60-411F-B6CE-2E36F27D8C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60-411F-B6CE-2E36F27D8CCD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Qüestionari per a pares, mares i tutors-es_CT (respostes) (1).xlsx]Respostes al formulari 1'!$B$108:$B$109</c:f>
              <c:strCache>
                <c:ptCount val="2"/>
                <c:pt idx="0">
                  <c:v>Masc</c:v>
                </c:pt>
                <c:pt idx="1">
                  <c:v>Fem</c:v>
                </c:pt>
              </c:strCache>
            </c:strRef>
          </c:cat>
          <c:val>
            <c:numRef>
              <c:f>'[DigiFinEdu - Qüestionari per a pares, mares i tutors-es_CT (respostes) (1).xlsx]Respostes al formulari 1'!$C$108:$C$109</c:f>
              <c:numCache>
                <c:formatCode>General</c:formatCode>
                <c:ptCount val="2"/>
                <c:pt idx="0">
                  <c:v>28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60-411F-B6CE-2E36F27D8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800"/>
              <a:t>Anys experiència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9E-49FA-A2D8-425C754DA8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9E-49FA-A2D8-425C754DA8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9E-49FA-A2D8-425C754DA8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9E-49FA-A2D8-425C754DA8F4}"/>
              </c:ext>
            </c:extLst>
          </c:dPt>
          <c:cat>
            <c:strRef>
              <c:f>'[DigiFinEdu - Questionnaire for teachers_CT (respostes).xlsx]Respostes al formulari 1'!$B$81:$B$84</c:f>
              <c:strCache>
                <c:ptCount val="4"/>
                <c:pt idx="0">
                  <c:v>1 a 5</c:v>
                </c:pt>
                <c:pt idx="1">
                  <c:v>6 a 10</c:v>
                </c:pt>
                <c:pt idx="2">
                  <c:v>11 a 15</c:v>
                </c:pt>
                <c:pt idx="3">
                  <c:v>&gt;15</c:v>
                </c:pt>
              </c:strCache>
            </c:strRef>
          </c:cat>
          <c:val>
            <c:numRef>
              <c:f>'[DigiFinEdu - Questionnaire for teachers_CT (respostes).xlsx]Respostes al formulari 1'!$C$81:$C$84</c:f>
              <c:numCache>
                <c:formatCode>General</c:formatCode>
                <c:ptCount val="4"/>
                <c:pt idx="0">
                  <c:v>16</c:v>
                </c:pt>
                <c:pt idx="1">
                  <c:v>20</c:v>
                </c:pt>
                <c:pt idx="2">
                  <c:v>6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9E-49FA-A2D8-425C754DA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800"/>
              <a:t>Quin grau de preparació consideres que tens pel que fa a l'educació financera dels vostre alumnat?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33-41AA-82BE-6AF6F08582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33-41AA-82BE-6AF6F08582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33-41AA-82BE-6AF6F0858258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'[DigiFinEdu - Questionnaire for teachers_CT (respostes).xlsx]Respostes al formulari 1'!$B$86:$B$88</c:f>
              <c:strCache>
                <c:ptCount val="3"/>
                <c:pt idx="0">
                  <c:v>No preparat</c:v>
                </c:pt>
                <c:pt idx="1">
                  <c:v>Fins a cert punt</c:v>
                </c:pt>
                <c:pt idx="2">
                  <c:v>Ben preparat</c:v>
                </c:pt>
              </c:strCache>
            </c:strRef>
          </c:cat>
          <c:val>
            <c:numRef>
              <c:f>'[DigiFinEdu - Questionnaire for teachers_CT (respostes).xlsx]Respostes al formulari 1'!$C$86:$C$88</c:f>
              <c:numCache>
                <c:formatCode>General</c:formatCode>
                <c:ptCount val="3"/>
                <c:pt idx="0">
                  <c:v>22</c:v>
                </c:pt>
                <c:pt idx="1">
                  <c:v>26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33-41AA-82BE-6AF6F0858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400"/>
              <a:t>Quina és la teua opinió sobre el nivell d'alfabetització financera del teu alumnat?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06-4FCE-89D1-E68EE66008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06-4FCE-89D1-E68EE66008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06-4FCE-89D1-E68EE660089D}"/>
              </c:ext>
            </c:extLst>
          </c:dPt>
          <c:cat>
            <c:strRef>
              <c:f>'[DigiFinEdu - Questionnaire for teachers_CT (respostes).xlsx]Respostes al formulari 1'!$B$91:$B$93</c:f>
              <c:strCache>
                <c:ptCount val="3"/>
                <c:pt idx="0">
                  <c:v>Poc</c:v>
                </c:pt>
                <c:pt idx="1">
                  <c:v>En la mitjana</c:v>
                </c:pt>
                <c:pt idx="2">
                  <c:v>Satisfactori</c:v>
                </c:pt>
              </c:strCache>
            </c:strRef>
          </c:cat>
          <c:val>
            <c:numRef>
              <c:f>'[DigiFinEdu - Questionnaire for teachers_CT (respostes).xlsx]Respostes al formulari 1'!$C$91:$C$93</c:f>
              <c:numCache>
                <c:formatCode>General</c:formatCode>
                <c:ptCount val="3"/>
                <c:pt idx="0">
                  <c:v>43</c:v>
                </c:pt>
                <c:pt idx="1">
                  <c:v>18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06-4FCE-89D1-E68EE6600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000"/>
              <a:t>Tu o algun dels companys-es que treballen inclouen temes de l'àmbit de l'alfabetització financera a les seues classes?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63-4643-A579-E74ED0CB28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63-4643-A579-E74ED0CB28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63-4643-A579-E74ED0CB2896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Questionnaire for teachers_CT (respostes).xlsx]Respostes al formulari 1'!$I$78:$I$80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 tinc informació</c:v>
                </c:pt>
              </c:strCache>
            </c:strRef>
          </c:cat>
          <c:val>
            <c:numRef>
              <c:f>'[DigiFinEdu - Questionnaire for teachers_CT (respostes).xlsx]Respostes al formulari 1'!$J$78:$J$80</c:f>
              <c:numCache>
                <c:formatCode>General</c:formatCode>
                <c:ptCount val="3"/>
                <c:pt idx="0">
                  <c:v>15</c:v>
                </c:pt>
                <c:pt idx="1">
                  <c:v>13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63-4643-A579-E74ED0CB2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000"/>
              <a:t>Utilitzeu models per mesurar l'alfabetització financera del vostre alumnat?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2C-4917-9ED1-9FDB5CB3AC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2C-4917-9ED1-9FDB5CB3AC07}"/>
              </c:ext>
            </c:extLst>
          </c:dPt>
          <c:cat>
            <c:strRef>
              <c:f>'[DigiFinEdu - Questionnaire for teachers_CT (respostes).xlsx]Respostes al formulari 1'!$I$84:$I$85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'[DigiFinEdu - Questionnaire for teachers_CT (respostes).xlsx]Respostes al formulari 1'!$J$84:$J$85</c:f>
              <c:numCache>
                <c:formatCode>General</c:formatCode>
                <c:ptCount val="2"/>
                <c:pt idx="0">
                  <c:v>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2C-4917-9ED1-9FDB5CB3A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400"/>
              <a:t>El teu centre realitza activitats relacionades amb l'alfabetització financera de l'alumnat?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32-4F2B-B9B7-5A38A74C5D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32-4F2B-B9B7-5A38A74C5D13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Questionnaire for teachers_CT (respostes).xlsx]Respostes al formulari 1'!$L$72:$L$73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'[DigiFinEdu - Questionnaire for teachers_CT (respostes).xlsx]Respostes al formulari 1'!$M$72:$M$73</c:f>
              <c:numCache>
                <c:formatCode>General</c:formatCode>
                <c:ptCount val="2"/>
                <c:pt idx="0">
                  <c:v>31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32-4F2B-B9B7-5A38A74C5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000"/>
              <a:t>Alguna vegada has utilitzat pràctiques de gamificació en la teva docència?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B5-4A1F-AE0F-DECE958162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B5-4A1F-AE0F-DECE9581620A}"/>
              </c:ext>
            </c:extLst>
          </c:dPt>
          <c:cat>
            <c:strRef>
              <c:f>'[DigiFinEdu - Questionnaire for teachers_CT (respostes).xlsx]Respostes al formulari 1'!$Q$71:$Q$72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'[DigiFinEdu - Questionnaire for teachers_CT (respostes).xlsx]Respostes al formulari 1'!$R$71:$R$72</c:f>
              <c:numCache>
                <c:formatCode>General</c:formatCode>
                <c:ptCount val="2"/>
                <c:pt idx="0">
                  <c:v>32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B5-4A1F-AE0F-DECE95816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000"/>
              <a:t> Alguna vegada has utilitzat tècniques de narració (storytelling) en les teues classes?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83-47E1-8D05-9D3A0805E9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83-47E1-8D05-9D3A0805E985}"/>
              </c:ext>
            </c:extLst>
          </c:dPt>
          <c:cat>
            <c:strRef>
              <c:f>'[DigiFinEdu - Questionnaire for teachers_CT (respostes).xlsx]Respostes al formulari 1'!$O$71:$O$72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'[DigiFinEdu - Questionnaire for teachers_CT (respostes).xlsx]Respostes al formulari 1'!$P$71:$P$72</c:f>
              <c:numCache>
                <c:formatCode>General</c:formatCode>
                <c:ptCount val="2"/>
                <c:pt idx="0">
                  <c:v>31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83-47E1-8D05-9D3A0805E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3200"/>
              <a:t>Edats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B9-4D31-B6D1-DCD7DB33DC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B9-4D31-B6D1-DCD7DB33DC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B9-4D31-B6D1-DCD7DB33DC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B9-4D31-B6D1-DCD7DB33DC4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Qüestionari per a pares, mares i tutors-es_CT (respostes) (1).xlsx]Respostes al formulari 1'!$B$111:$B$114</c:f>
              <c:strCache>
                <c:ptCount val="4"/>
                <c:pt idx="0">
                  <c:v>30-35</c:v>
                </c:pt>
                <c:pt idx="1">
                  <c:v>36-40</c:v>
                </c:pt>
                <c:pt idx="2">
                  <c:v>41-50</c:v>
                </c:pt>
                <c:pt idx="3">
                  <c:v>&gt;50</c:v>
                </c:pt>
              </c:strCache>
            </c:strRef>
          </c:cat>
          <c:val>
            <c:numRef>
              <c:f>'[DigiFinEdu - Qüestionari per a pares, mares i tutors-es_CT (respostes) (1).xlsx]Respostes al formulari 1'!$C$111:$C$114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74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B9-4D31-B6D1-DCD7DB33D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800"/>
              <a:t>Quin grau de preparació consideres que tens pel que fa a l'educació financera dels teus xiquets?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41-4C6E-8EF6-2C06D2AD31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41-4C6E-8EF6-2C06D2AD31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41-4C6E-8EF6-2C06D2AD312C}"/>
              </c:ext>
            </c:extLst>
          </c:dPt>
          <c:dLbls>
            <c:dLbl>
              <c:idx val="1"/>
              <c:layout>
                <c:manualLayout>
                  <c:x val="7.6746852019378878E-2"/>
                  <c:y val="-5.42447260885403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41-4C6E-8EF6-2C06D2AD312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Qüestionari per a pares, mares i tutors-es_CT (respostes) (1).xlsx]Respostes al formulari 1'!$B$116:$B$118</c:f>
              <c:strCache>
                <c:ptCount val="3"/>
                <c:pt idx="0">
                  <c:v>Baix</c:v>
                </c:pt>
                <c:pt idx="1">
                  <c:v>Mitjana</c:v>
                </c:pt>
                <c:pt idx="2">
                  <c:v>Satisfactori</c:v>
                </c:pt>
              </c:strCache>
            </c:strRef>
          </c:cat>
          <c:val>
            <c:numRef>
              <c:f>'[DigiFinEdu - Qüestionari per a pares, mares i tutors-es_CT (respostes) (1).xlsx]Respostes al formulari 1'!$C$116:$C$118</c:f>
              <c:numCache>
                <c:formatCode>General</c:formatCode>
                <c:ptCount val="3"/>
                <c:pt idx="0">
                  <c:v>20</c:v>
                </c:pt>
                <c:pt idx="1">
                  <c:v>42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41-4C6E-8EF6-2C06D2AD3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800"/>
              <a:t>Fins a quin punt et consideres preparat per donar suport a l'alfabetització financera del teu fill/fills?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D6-4A66-9F36-C3BF902398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D6-4A66-9F36-C3BF902398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D6-4A66-9F36-C3BF902398C4}"/>
              </c:ext>
            </c:extLst>
          </c:dPt>
          <c:dLbls>
            <c:dLbl>
              <c:idx val="1"/>
              <c:layout>
                <c:manualLayout>
                  <c:x val="0.11475461815462425"/>
                  <c:y val="-0.189485525644007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D6-4A66-9F36-C3BF902398C4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Qüestionari per a pares, mares i tutors-es_CT (respostes) (1).xlsx]Respostes al formulari 1'!$B$120:$B$122</c:f>
              <c:strCache>
                <c:ptCount val="3"/>
                <c:pt idx="0">
                  <c:v>No preparat</c:v>
                </c:pt>
                <c:pt idx="1">
                  <c:v>Fins a cert punt</c:v>
                </c:pt>
                <c:pt idx="2">
                  <c:v>Molt preparat</c:v>
                </c:pt>
              </c:strCache>
            </c:strRef>
          </c:cat>
          <c:val>
            <c:numRef>
              <c:f>'[DigiFinEdu - Qüestionari per a pares, mares i tutors-es_CT (respostes) (1).xlsx]Respostes al formulari 1'!$C$120:$C$122</c:f>
              <c:numCache>
                <c:formatCode>General</c:formatCode>
                <c:ptCount val="3"/>
                <c:pt idx="0">
                  <c:v>13</c:v>
                </c:pt>
                <c:pt idx="1">
                  <c:v>61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D6-4A66-9F36-C3BF90239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400"/>
              <a:t> Diries que un curs d'alfabetització financera per a pares és una cosa a la que assistiries?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73-4E9E-A044-249784858C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73-4E9E-A044-249784858C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73-4E9E-A044-249784858C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73-4E9E-A044-249784858C81}"/>
              </c:ext>
            </c:extLst>
          </c:dPt>
          <c:dLbls>
            <c:dLbl>
              <c:idx val="1"/>
              <c:layout>
                <c:manualLayout>
                  <c:x val="7.9347204287278497E-2"/>
                  <c:y val="-0.103008397628636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73-4E9E-A044-249784858C8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Qüestionari per a pares, mares i tutors-es_CT (respostes) (1).xlsx]Respostes al formulari 1'!$B$125:$B$128</c:f>
              <c:strCache>
                <c:ptCount val="4"/>
                <c:pt idx="0">
                  <c:v>Si, per a mi</c:v>
                </c:pt>
                <c:pt idx="1">
                  <c:v>Si, entrendre el meu fill</c:v>
                </c:pt>
                <c:pt idx="2">
                  <c:v>Depèn temes</c:v>
                </c:pt>
                <c:pt idx="3">
                  <c:v>No</c:v>
                </c:pt>
              </c:strCache>
            </c:strRef>
          </c:cat>
          <c:val>
            <c:numRef>
              <c:f>'[DigiFinEdu - Qüestionari per a pares, mares i tutors-es_CT (respostes) (1).xlsx]Respostes al formulari 1'!$C$125:$C$128</c:f>
              <c:numCache>
                <c:formatCode>General</c:formatCode>
                <c:ptCount val="4"/>
                <c:pt idx="0">
                  <c:v>30</c:v>
                </c:pt>
                <c:pt idx="1">
                  <c:v>48</c:v>
                </c:pt>
                <c:pt idx="2">
                  <c:v>39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73-4E9E-A044-249784858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800"/>
              <a:t>Tu o algun altre membre de la teua família duu a terme activitats per millorar l'alfabetització financera del vostre fill/fills?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E1-499A-B0AB-353AB4B338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E1-499A-B0AB-353AB4B33848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Qüestionari per a pares, mares i tutors-es_CT (respostes) (1).xlsx]Respostes al formulari 1'!$B$130:$B$131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'[DigiFinEdu - Qüestionari per a pares, mares i tutors-es_CT (respostes) (1).xlsx]Respostes al formulari 1'!$C$130:$C$131</c:f>
              <c:numCache>
                <c:formatCode>General</c:formatCode>
                <c:ptCount val="2"/>
                <c:pt idx="0">
                  <c:v>17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E1-499A-B0AB-353AB4B338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800"/>
              <a:t>Saps si l'escola dels teus fills/es ha adoptat alguna bona pràctica en matèria d'alfabetització financera?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CD-4A3D-BF52-219AABA111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CD-4A3D-BF52-219AABA11139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'[DigiFinEdu - Qüestionari per a pares, mares i tutors-es_CT (respostes) (1).xlsx]Respostes al formulari 1'!$B$133:$B$134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'[DigiFinEdu - Qüestionari per a pares, mares i tutors-es_CT (respostes) (1).xlsx]Respostes al formulari 1'!$C$133:$C$134</c:f>
              <c:numCache>
                <c:formatCode>General</c:formatCode>
                <c:ptCount val="2"/>
                <c:pt idx="0">
                  <c:v>9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CD-4A3D-BF52-219AABA11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/>
              <a:t>Mestres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30-47B4-8FC0-7FEF6954E5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30-47B4-8FC0-7FEF6954E560}"/>
              </c:ext>
            </c:extLst>
          </c:dPt>
          <c:cat>
            <c:strRef>
              <c:f>'[DigiFinEdu - Questionnaire for teachers_CT (respostes).xlsx]Respostes al formulari 1'!$A$66:$A$67</c:f>
              <c:strCache>
                <c:ptCount val="2"/>
                <c:pt idx="0">
                  <c:v>Fem</c:v>
                </c:pt>
                <c:pt idx="1">
                  <c:v>Masc</c:v>
                </c:pt>
              </c:strCache>
            </c:strRef>
          </c:cat>
          <c:val>
            <c:numRef>
              <c:f>'[DigiFinEdu - Questionnaire for teachers_CT (respostes).xlsx]Respostes al formulari 1'!$B$66:$B$67</c:f>
              <c:numCache>
                <c:formatCode>General</c:formatCode>
                <c:ptCount val="2"/>
                <c:pt idx="0">
                  <c:v>44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30-47B4-8FC0-7FEF6954E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2400"/>
              <a:t>Edats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7E-46D5-9F7D-52AF608C09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7E-46D5-9F7D-52AF608C09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7E-46D5-9F7D-52AF608C09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7E-46D5-9F7D-52AF608C0933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7E-46D5-9F7D-52AF608C093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'[DigiFinEdu - Questionnaire for teachers_CT (respostes).xlsx]Respostes al formulari 1'!$B$76:$B$79</c:f>
              <c:strCache>
                <c:ptCount val="4"/>
                <c:pt idx="0">
                  <c:v>30 a 35</c:v>
                </c:pt>
                <c:pt idx="1">
                  <c:v>36 a 40</c:v>
                </c:pt>
                <c:pt idx="2">
                  <c:v>41 a 50</c:v>
                </c:pt>
                <c:pt idx="3">
                  <c:v>&gt;50</c:v>
                </c:pt>
              </c:strCache>
            </c:strRef>
          </c:cat>
          <c:val>
            <c:numRef>
              <c:f>'[DigiFinEdu - Questionnaire for teachers_CT (respostes).xlsx]Respostes al formulari 1'!$C$76:$C$79</c:f>
              <c:numCache>
                <c:formatCode>General</c:formatCode>
                <c:ptCount val="4"/>
                <c:pt idx="0">
                  <c:v>18</c:v>
                </c:pt>
                <c:pt idx="1">
                  <c:v>7</c:v>
                </c:pt>
                <c:pt idx="2">
                  <c:v>18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7E-46D5-9F7D-52AF608C0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9980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9301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096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104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456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80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6300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4467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840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694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4517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79A7D-6CB6-44F9-8C9E-C3E95652BF2D}" type="datetimeFigureOut">
              <a:rPr lang="ca-ES" smtClean="0"/>
              <a:t>1/6/2022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F356-34AC-43E6-9B7C-9EC3D882F60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33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1403" y="717477"/>
            <a:ext cx="9658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u="none" strike="noStrike" dirty="0" err="1" smtClean="0">
                <a:solidFill>
                  <a:srgbClr val="0054DB"/>
                </a:solidFill>
                <a:effectLst/>
                <a:latin typeface="Poppins" panose="00000500000000000000" pitchFamily="2" charset="0"/>
              </a:rPr>
              <a:t>DIGItal</a:t>
            </a:r>
            <a:r>
              <a:rPr lang="en-US" sz="2800" b="1" i="0" u="none" strike="noStrike" dirty="0" smtClean="0">
                <a:solidFill>
                  <a:srgbClr val="0054DB"/>
                </a:solidFill>
                <a:effectLst/>
                <a:latin typeface="Poppins" panose="00000500000000000000" pitchFamily="2" charset="0"/>
              </a:rPr>
              <a:t> storytelling of </a:t>
            </a:r>
            <a:r>
              <a:rPr lang="en-US" sz="2800" b="1" i="0" u="none" strike="noStrike" dirty="0" err="1" smtClean="0">
                <a:solidFill>
                  <a:srgbClr val="0054DB"/>
                </a:solidFill>
                <a:effectLst/>
                <a:latin typeface="Poppins" panose="00000500000000000000" pitchFamily="2" charset="0"/>
              </a:rPr>
              <a:t>FINancial</a:t>
            </a:r>
            <a:r>
              <a:rPr lang="en-US" sz="2800" b="1" i="0" u="none" strike="noStrike" dirty="0" smtClean="0">
                <a:solidFill>
                  <a:srgbClr val="0054DB"/>
                </a:solidFill>
                <a:effectLst/>
                <a:latin typeface="Poppins" panose="00000500000000000000" pitchFamily="2" charset="0"/>
              </a:rPr>
              <a:t> literacy in primary and secondary </a:t>
            </a:r>
            <a:r>
              <a:rPr lang="en-US" sz="2800" b="1" i="0" u="none" strike="noStrike" dirty="0" err="1" smtClean="0">
                <a:solidFill>
                  <a:srgbClr val="0054DB"/>
                </a:solidFill>
                <a:effectLst/>
                <a:latin typeface="Poppins" panose="00000500000000000000" pitchFamily="2" charset="0"/>
              </a:rPr>
              <a:t>EDUcation</a:t>
            </a:r>
            <a:endParaRPr lang="en-US" sz="2800" b="1" i="0" dirty="0">
              <a:solidFill>
                <a:srgbClr val="161B3D"/>
              </a:solidFill>
              <a:effectLst/>
              <a:latin typeface="Poppins" panose="00000500000000000000" pitchFamily="2" charset="0"/>
            </a:endParaRPr>
          </a:p>
        </p:txBody>
      </p:sp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463" y="450377"/>
            <a:ext cx="1703500" cy="17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91403" y="1914800"/>
            <a:ext cx="5404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Resultats Qüestionaris als centres Akoe</a:t>
            </a:r>
            <a:endParaRPr lang="ca-ES" sz="20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226" y="5116097"/>
            <a:ext cx="3049422" cy="13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306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30" y="808630"/>
            <a:ext cx="11385585" cy="52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8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8739" y="815049"/>
            <a:ext cx="77246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Següents passos</a:t>
            </a:r>
          </a:p>
          <a:p>
            <a:endParaRPr lang="ca-ES" sz="2400" b="1" dirty="0"/>
          </a:p>
          <a:p>
            <a:pPr marL="342900" indent="-342900">
              <a:buFontTx/>
              <a:buChar char="-"/>
            </a:pPr>
            <a:r>
              <a:rPr lang="ca-ES" sz="2400" b="1" dirty="0" smtClean="0">
                <a:solidFill>
                  <a:srgbClr val="FF0000"/>
                </a:solidFill>
              </a:rPr>
              <a:t>Enviar 1 bona pràctica (abans que </a:t>
            </a:r>
            <a:r>
              <a:rPr lang="ca-ES" sz="2400" b="1" dirty="0" err="1" smtClean="0">
                <a:solidFill>
                  <a:srgbClr val="FF0000"/>
                </a:solidFill>
              </a:rPr>
              <a:t>finalitze</a:t>
            </a:r>
            <a:r>
              <a:rPr lang="ca-ES" sz="2400" b="1" dirty="0" smtClean="0">
                <a:solidFill>
                  <a:srgbClr val="FF0000"/>
                </a:solidFill>
              </a:rPr>
              <a:t> els curs)</a:t>
            </a:r>
          </a:p>
          <a:p>
            <a:pPr marL="342900" indent="-342900">
              <a:buFontTx/>
              <a:buChar char="-"/>
            </a:pPr>
            <a:r>
              <a:rPr lang="ca-ES" sz="2400" b="1" dirty="0" smtClean="0"/>
              <a:t>Informe resultats</a:t>
            </a:r>
          </a:p>
          <a:p>
            <a:pPr marL="342900" indent="-342900">
              <a:buFontTx/>
              <a:buChar char="-"/>
            </a:pPr>
            <a:r>
              <a:rPr lang="ca-ES" sz="2400" b="1" dirty="0" smtClean="0"/>
              <a:t>Reunió a Portugal 11-12 juliol</a:t>
            </a:r>
          </a:p>
          <a:p>
            <a:pPr marL="342900" indent="-342900">
              <a:buFontTx/>
              <a:buChar char="-"/>
            </a:pPr>
            <a:r>
              <a:rPr lang="ca-ES" sz="2400" b="1" dirty="0" smtClean="0"/>
              <a:t>Reunió inici de curs (Setembre 22)</a:t>
            </a:r>
          </a:p>
          <a:p>
            <a:pPr marL="342900" indent="-342900">
              <a:buFontTx/>
              <a:buChar char="-"/>
            </a:pPr>
            <a:endParaRPr lang="ca-ES" sz="2400" b="1" dirty="0"/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463" y="450377"/>
            <a:ext cx="1703500" cy="17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226" y="5116097"/>
            <a:ext cx="3049422" cy="13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7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451297"/>
              </p:ext>
            </p:extLst>
          </p:nvPr>
        </p:nvGraphicFramePr>
        <p:xfrm>
          <a:off x="-1157786" y="1879979"/>
          <a:ext cx="6373505" cy="37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680601"/>
              </p:ext>
            </p:extLst>
          </p:nvPr>
        </p:nvGraphicFramePr>
        <p:xfrm>
          <a:off x="5442909" y="972311"/>
          <a:ext cx="6305266" cy="394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968991" y="859809"/>
            <a:ext cx="627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Enquestes a Famílies: 98 participants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107654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222931"/>
              </p:ext>
            </p:extLst>
          </p:nvPr>
        </p:nvGraphicFramePr>
        <p:xfrm>
          <a:off x="-163773" y="1252182"/>
          <a:ext cx="6619164" cy="491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036988"/>
              </p:ext>
            </p:extLst>
          </p:nvPr>
        </p:nvGraphicFramePr>
        <p:xfrm>
          <a:off x="5909481" y="1276067"/>
          <a:ext cx="6086901" cy="489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261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363969"/>
              </p:ext>
            </p:extLst>
          </p:nvPr>
        </p:nvGraphicFramePr>
        <p:xfrm>
          <a:off x="1735539" y="1252183"/>
          <a:ext cx="9141725" cy="456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77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15844"/>
              </p:ext>
            </p:extLst>
          </p:nvPr>
        </p:nvGraphicFramePr>
        <p:xfrm>
          <a:off x="-191069" y="382137"/>
          <a:ext cx="6837529" cy="5854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067664"/>
              </p:ext>
            </p:extLst>
          </p:nvPr>
        </p:nvGraphicFramePr>
        <p:xfrm>
          <a:off x="6096000" y="477672"/>
          <a:ext cx="5927678" cy="6250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116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492905"/>
              </p:ext>
            </p:extLst>
          </p:nvPr>
        </p:nvGraphicFramePr>
        <p:xfrm>
          <a:off x="108090" y="1064527"/>
          <a:ext cx="5540991" cy="3548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000154"/>
              </p:ext>
            </p:extLst>
          </p:nvPr>
        </p:nvGraphicFramePr>
        <p:xfrm>
          <a:off x="6621438" y="95534"/>
          <a:ext cx="5061045" cy="363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887411"/>
              </p:ext>
            </p:extLst>
          </p:nvPr>
        </p:nvGraphicFramePr>
        <p:xfrm>
          <a:off x="2369024" y="3435823"/>
          <a:ext cx="6782936" cy="3432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23331" y="421501"/>
            <a:ext cx="627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Enquestes a Mestres: 63 participants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305540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71358"/>
              </p:ext>
            </p:extLst>
          </p:nvPr>
        </p:nvGraphicFramePr>
        <p:xfrm>
          <a:off x="477672" y="1119116"/>
          <a:ext cx="6048233" cy="536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682021"/>
              </p:ext>
            </p:extLst>
          </p:nvPr>
        </p:nvGraphicFramePr>
        <p:xfrm>
          <a:off x="6525904" y="1214651"/>
          <a:ext cx="5470477" cy="536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885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29173"/>
              </p:ext>
            </p:extLst>
          </p:nvPr>
        </p:nvGraphicFramePr>
        <p:xfrm>
          <a:off x="548185" y="910988"/>
          <a:ext cx="45720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261954"/>
              </p:ext>
            </p:extLst>
          </p:nvPr>
        </p:nvGraphicFramePr>
        <p:xfrm>
          <a:off x="6321188" y="504967"/>
          <a:ext cx="5443182" cy="329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883090"/>
              </p:ext>
            </p:extLst>
          </p:nvPr>
        </p:nvGraphicFramePr>
        <p:xfrm>
          <a:off x="4540155" y="3882787"/>
          <a:ext cx="603685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067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6561" y="655647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2000" dirty="0" smtClean="0"/>
              <a:t>Segons una escala de l'1 al 5, en la qual 1 vol dir “gens” i 5 significa “molt”, quina utilitat creus que la </a:t>
            </a:r>
            <a:r>
              <a:rPr lang="ca-ES" sz="2000" dirty="0" err="1" smtClean="0"/>
              <a:t>gamificació</a:t>
            </a:r>
            <a:r>
              <a:rPr lang="ca-ES" sz="2000" dirty="0" smtClean="0"/>
              <a:t> i la narració de històries (</a:t>
            </a:r>
            <a:r>
              <a:rPr lang="ca-ES" sz="2000" dirty="0" err="1" smtClean="0"/>
              <a:t>strorytelling</a:t>
            </a:r>
            <a:r>
              <a:rPr lang="ca-ES" sz="2000" dirty="0" smtClean="0"/>
              <a:t>)  per a l'ensenyament de l'alfabetització financera? [</a:t>
            </a:r>
            <a:r>
              <a:rPr lang="ca-ES" sz="2000" dirty="0" err="1" smtClean="0"/>
              <a:t>Gamificació</a:t>
            </a:r>
            <a:r>
              <a:rPr lang="ca-ES" sz="2000" dirty="0" smtClean="0"/>
              <a:t>]</a:t>
            </a:r>
            <a:endParaRPr lang="ca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5152600" y="1763643"/>
            <a:ext cx="1179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4,05</a:t>
            </a:r>
            <a:r>
              <a:rPr lang="ca-ES" sz="2800" b="1" dirty="0" smtClean="0"/>
              <a:t> </a:t>
            </a:r>
            <a:endParaRPr lang="ca-ES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36561" y="3858905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2000" dirty="0" smtClean="0"/>
              <a:t>Segons una escala de l'1 al 5, en la qual 1 vol dir “gens” i 5 significa “molt”, quina utilitat creus que la </a:t>
            </a:r>
            <a:r>
              <a:rPr lang="ca-ES" sz="2000" dirty="0" err="1" smtClean="0"/>
              <a:t>gamificació</a:t>
            </a:r>
            <a:r>
              <a:rPr lang="ca-ES" sz="2000" dirty="0" smtClean="0"/>
              <a:t> i la narració de històries (</a:t>
            </a:r>
            <a:r>
              <a:rPr lang="ca-ES" sz="2000" dirty="0" err="1" smtClean="0"/>
              <a:t>strorytelling</a:t>
            </a:r>
            <a:r>
              <a:rPr lang="ca-ES" sz="2000" dirty="0" smtClean="0"/>
              <a:t>)  per a l'ensenyament de l'alfabetització financera? [</a:t>
            </a:r>
            <a:r>
              <a:rPr lang="ca-ES" sz="2000" dirty="0" err="1" smtClean="0"/>
              <a:t>Storytelling</a:t>
            </a:r>
            <a:r>
              <a:rPr lang="ca-ES" sz="2000" dirty="0" smtClean="0"/>
              <a:t>]</a:t>
            </a:r>
            <a:endParaRPr lang="ca-ES" sz="2000" dirty="0"/>
          </a:p>
        </p:txBody>
      </p:sp>
      <p:sp>
        <p:nvSpPr>
          <p:cNvPr id="5" name="Rectángulo 4"/>
          <p:cNvSpPr/>
          <p:nvPr/>
        </p:nvSpPr>
        <p:spPr>
          <a:xfrm>
            <a:off x="5152600" y="5490121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3,92</a:t>
            </a:r>
            <a:r>
              <a:rPr lang="ca-ES" sz="2400" b="1" dirty="0" smtClean="0"/>
              <a:t> </a:t>
            </a:r>
            <a:endParaRPr lang="ca-ES" sz="24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211619"/>
              </p:ext>
            </p:extLst>
          </p:nvPr>
        </p:nvGraphicFramePr>
        <p:xfrm>
          <a:off x="6619164" y="206592"/>
          <a:ext cx="4572000" cy="2773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501312"/>
              </p:ext>
            </p:extLst>
          </p:nvPr>
        </p:nvGraphicFramePr>
        <p:xfrm>
          <a:off x="6619163" y="3261815"/>
          <a:ext cx="4954137" cy="334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0941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362</Words>
  <Application>Microsoft Office PowerPoint</Application>
  <PresentationFormat>Panorámica</PresentationFormat>
  <Paragraphs>35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Poppins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Akoe Educació</dc:creator>
  <cp:lastModifiedBy>Akoe Educació</cp:lastModifiedBy>
  <cp:revision>8</cp:revision>
  <dcterms:created xsi:type="dcterms:W3CDTF">2022-06-01T06:25:01Z</dcterms:created>
  <dcterms:modified xsi:type="dcterms:W3CDTF">2022-06-01T09:10:01Z</dcterms:modified>
</cp:coreProperties>
</file>