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charts/chart14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charts/chart15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ppt/charts/chart16.xml" ContentType="application/vnd.openxmlformats-officedocument.drawingml.chart+xml"/>
  <Override PartName="/ppt/charts/style16.xml" ContentType="application/vnd.ms-office.chartstyle+xml"/>
  <Override PartName="/ppt/charts/colors16.xml" ContentType="application/vnd.ms-office.chartcolorstyle+xml"/>
  <Override PartName="/ppt/charts/chart17.xml" ContentType="application/vnd.openxmlformats-officedocument.drawingml.chart+xml"/>
  <Override PartName="/ppt/charts/style17.xml" ContentType="application/vnd.ms-office.chartstyle+xml"/>
  <Override PartName="/ppt/charts/colors17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ca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70" d="100"/>
          <a:sy n="70" d="100"/>
        </p:scale>
        <p:origin x="660" y="5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eortega\Downloads\DigiFinEdu%20-%20Q&#252;estionari%20per%20a%20pares,%20mares%20i%20tutors-es_CT%20(respostes)%20(1)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eortega\Downloads\DigiFinEdu%20-%20Questionnaire%20for%20teachers_CT%20(respostes).xlsx" TargetMode="External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eortega\Downloads\DigiFinEdu%20-%20Questionnaire%20for%20teachers_CT%20(respostes).xlsx" TargetMode="External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eortega\Downloads\DigiFinEdu%20-%20Questionnaire%20for%20teachers_CT%20(respostes).xlsx" TargetMode="External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eortega\Downloads\DigiFinEdu%20-%20Questionnaire%20for%20teachers_CT%20(respostes).xlsx" TargetMode="External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eortega\Downloads\DigiFinEdu%20-%20Questionnaire%20for%20teachers_CT%20(respostes).xlsx" TargetMode="External"/><Relationship Id="rId2" Type="http://schemas.microsoft.com/office/2011/relationships/chartColorStyle" Target="colors14.xml"/><Relationship Id="rId1" Type="http://schemas.microsoft.com/office/2011/relationships/chartStyle" Target="style14.xm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eortega\Downloads\DigiFinEdu%20-%20Questionnaire%20for%20teachers_CT%20(respostes).xlsx" TargetMode="External"/><Relationship Id="rId2" Type="http://schemas.microsoft.com/office/2011/relationships/chartColorStyle" Target="colors15.xml"/><Relationship Id="rId1" Type="http://schemas.microsoft.com/office/2011/relationships/chartStyle" Target="style15.xml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eortega\Downloads\DigiFinEdu%20-%20Questionnaire%20for%20teachers_CT%20(respostes).xlsx" TargetMode="External"/><Relationship Id="rId2" Type="http://schemas.microsoft.com/office/2011/relationships/chartColorStyle" Target="colors16.xml"/><Relationship Id="rId1" Type="http://schemas.microsoft.com/office/2011/relationships/chartStyle" Target="style16.xml"/></Relationships>
</file>

<file path=ppt/charts/_rels/chart1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eortega\Downloads\DigiFinEdu%20-%20Questionnaire%20for%20teachers_CT%20(respostes).xlsx" TargetMode="External"/><Relationship Id="rId2" Type="http://schemas.microsoft.com/office/2011/relationships/chartColorStyle" Target="colors17.xml"/><Relationship Id="rId1" Type="http://schemas.microsoft.com/office/2011/relationships/chartStyle" Target="style17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eortega\Downloads\DigiFinEdu%20-%20Q&#252;estionari%20per%20a%20pares,%20mares%20i%20tutors-es_CT%20(respostes)%20(1)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eortega\Downloads\DigiFinEdu%20-%20Q&#252;estionari%20per%20a%20pares,%20mares%20i%20tutors-es_CT%20(respostes)%20(1)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eortega\Downloads\DigiFinEdu%20-%20Q&#252;estionari%20per%20a%20pares,%20mares%20i%20tutors-es_CT%20(respostes)%20(1)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eortega\Downloads\DigiFinEdu%20-%20Q&#252;estionari%20per%20a%20pares,%20mares%20i%20tutors-es_CT%20(respostes)%20(1)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eortega\Downloads\DigiFinEdu%20-%20Q&#252;estionari%20per%20a%20pares,%20mares%20i%20tutors-es_CT%20(respostes)%20(1)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eortega\Downloads\DigiFinEdu%20-%20Q&#252;estionari%20per%20a%20pares,%20mares%20i%20tutors-es_CT%20(respostes)%20(1)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eortega\Downloads\DigiFinEdu%20-%20Questionnaire%20for%20teachers_CT%20(respostes)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eortega\Downloads\DigiFinEdu%20-%20Questionnaire%20for%20teachers_CT%20(respostes)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ca-ES" sz="2400"/>
              <a:t>Mares,</a:t>
            </a:r>
            <a:r>
              <a:rPr lang="ca-ES" sz="2400" baseline="0"/>
              <a:t> Pares</a:t>
            </a:r>
            <a:endParaRPr lang="ca-ES" sz="240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a-ES"/>
        </a:p>
      </c:tx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4960-411F-B6CE-2E36F27D8CCD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4960-411F-B6CE-2E36F27D8CCD}"/>
              </c:ext>
            </c:extLst>
          </c:dPt>
          <c:dLbls>
            <c:spPr>
              <a:solidFill>
                <a:prstClr val="white"/>
              </a:solidFill>
              <a:ln>
                <a:solidFill>
                  <a:prstClr val="black">
                    <a:lumMod val="25000"/>
                    <a:lumOff val="75000"/>
                  </a:prst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a-ES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  <c15:layout/>
              </c:ext>
            </c:extLst>
          </c:dLbls>
          <c:cat>
            <c:strRef>
              <c:f>'[DigiFinEdu - Qüestionari per a pares, mares i tutors-es_CT (respostes) (1).xlsx]Respostes al formulari 1'!$B$108:$B$109</c:f>
              <c:strCache>
                <c:ptCount val="2"/>
                <c:pt idx="0">
                  <c:v>Masc</c:v>
                </c:pt>
                <c:pt idx="1">
                  <c:v>Fem</c:v>
                </c:pt>
              </c:strCache>
            </c:strRef>
          </c:cat>
          <c:val>
            <c:numRef>
              <c:f>'[DigiFinEdu - Qüestionari per a pares, mares i tutors-es_CT (respostes) (1).xlsx]Respostes al formulari 1'!$C$108:$C$109</c:f>
              <c:numCache>
                <c:formatCode>General</c:formatCode>
                <c:ptCount val="2"/>
                <c:pt idx="0">
                  <c:v>28</c:v>
                </c:pt>
                <c:pt idx="1">
                  <c:v>70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4960-411F-B6CE-2E36F27D8CC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a-E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a-ES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8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ca-ES" sz="2800"/>
              <a:t>Anys experiència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a-ES"/>
        </a:p>
      </c:tx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619E-49FA-A2D8-425C754DA8F4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619E-49FA-A2D8-425C754DA8F4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619E-49FA-A2D8-425C754DA8F4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619E-49FA-A2D8-425C754DA8F4}"/>
              </c:ext>
            </c:extLst>
          </c:dPt>
          <c:cat>
            <c:strRef>
              <c:f>'[DigiFinEdu - Questionnaire for teachers_CT (respostes).xlsx]Respostes al formulari 1'!$B$81:$B$84</c:f>
              <c:strCache>
                <c:ptCount val="4"/>
                <c:pt idx="0">
                  <c:v>1 a 5</c:v>
                </c:pt>
                <c:pt idx="1">
                  <c:v>6 a 10</c:v>
                </c:pt>
                <c:pt idx="2">
                  <c:v>11 a 15</c:v>
                </c:pt>
                <c:pt idx="3">
                  <c:v>&gt;15</c:v>
                </c:pt>
              </c:strCache>
            </c:strRef>
          </c:cat>
          <c:val>
            <c:numRef>
              <c:f>'[DigiFinEdu - Questionnaire for teachers_CT (respostes).xlsx]Respostes al formulari 1'!$C$81:$C$84</c:f>
              <c:numCache>
                <c:formatCode>General</c:formatCode>
                <c:ptCount val="4"/>
                <c:pt idx="0">
                  <c:v>16</c:v>
                </c:pt>
                <c:pt idx="1">
                  <c:v>20</c:v>
                </c:pt>
                <c:pt idx="2">
                  <c:v>6</c:v>
                </c:pt>
                <c:pt idx="3">
                  <c:v>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619E-49FA-A2D8-425C754DA8F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a-E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a-ES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8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ca-ES" sz="2800"/>
              <a:t>Quin grau de preparació consideres que tens pel que fa a l'educació financera dels vostre alumnat?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a-ES"/>
        </a:p>
      </c:tx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1833-41AA-82BE-6AF6F0858258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1833-41AA-82BE-6AF6F0858258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1833-41AA-82BE-6AF6F0858258}"/>
              </c:ext>
            </c:extLst>
          </c:dPt>
          <c:dLbls>
            <c:spPr>
              <a:solidFill>
                <a:prstClr val="white"/>
              </a:solidFill>
              <a:ln>
                <a:solidFill>
                  <a:prstClr val="black">
                    <a:lumMod val="25000"/>
                    <a:lumOff val="75000"/>
                  </a:prst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a-ES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</c:ext>
            </c:extLst>
          </c:dLbls>
          <c:cat>
            <c:strRef>
              <c:f>'[DigiFinEdu - Questionnaire for teachers_CT (respostes).xlsx]Respostes al formulari 1'!$B$86:$B$88</c:f>
              <c:strCache>
                <c:ptCount val="3"/>
                <c:pt idx="0">
                  <c:v>No preparat</c:v>
                </c:pt>
                <c:pt idx="1">
                  <c:v>Fins a cert punt</c:v>
                </c:pt>
                <c:pt idx="2">
                  <c:v>Ben preparat</c:v>
                </c:pt>
              </c:strCache>
            </c:strRef>
          </c:cat>
          <c:val>
            <c:numRef>
              <c:f>'[DigiFinEdu - Questionnaire for teachers_CT (respostes).xlsx]Respostes al formulari 1'!$C$86:$C$88</c:f>
              <c:numCache>
                <c:formatCode>General</c:formatCode>
                <c:ptCount val="3"/>
                <c:pt idx="0">
                  <c:v>22</c:v>
                </c:pt>
                <c:pt idx="1">
                  <c:v>26</c:v>
                </c:pt>
                <c:pt idx="2">
                  <c:v>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1833-41AA-82BE-6AF6F085825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a-E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a-ES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ca-ES" sz="2400"/>
              <a:t>Quina és la teua opinió sobre el nivell d'alfabetització financera del teu alumnat?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a-ES"/>
        </a:p>
      </c:tx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7506-4FCE-89D1-E68EE660089D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7506-4FCE-89D1-E68EE660089D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7506-4FCE-89D1-E68EE660089D}"/>
              </c:ext>
            </c:extLst>
          </c:dPt>
          <c:cat>
            <c:strRef>
              <c:f>'[DigiFinEdu - Questionnaire for teachers_CT (respostes).xlsx]Respostes al formulari 1'!$B$91:$B$93</c:f>
              <c:strCache>
                <c:ptCount val="3"/>
                <c:pt idx="0">
                  <c:v>Poc</c:v>
                </c:pt>
                <c:pt idx="1">
                  <c:v>En la mitjana</c:v>
                </c:pt>
                <c:pt idx="2">
                  <c:v>Satisfactori</c:v>
                </c:pt>
              </c:strCache>
            </c:strRef>
          </c:cat>
          <c:val>
            <c:numRef>
              <c:f>'[DigiFinEdu - Questionnaire for teachers_CT (respostes).xlsx]Respostes al formulari 1'!$C$91:$C$93</c:f>
              <c:numCache>
                <c:formatCode>General</c:formatCode>
                <c:ptCount val="3"/>
                <c:pt idx="0">
                  <c:v>43</c:v>
                </c:pt>
                <c:pt idx="1">
                  <c:v>18</c:v>
                </c:pt>
                <c:pt idx="2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7506-4FCE-89D1-E68EE660089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a-E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a-ES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ca-ES" sz="2000"/>
              <a:t>Tu o algun dels companys-es que treballen inclouen temes de l'àmbit de l'alfabetització financera a les seues classes?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a-ES"/>
        </a:p>
      </c:tx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DA63-4643-A579-E74ED0CB2896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DA63-4643-A579-E74ED0CB2896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DA63-4643-A579-E74ED0CB2896}"/>
              </c:ext>
            </c:extLst>
          </c:dPt>
          <c:dLbls>
            <c:spPr>
              <a:solidFill>
                <a:prstClr val="white"/>
              </a:solidFill>
              <a:ln>
                <a:solidFill>
                  <a:prstClr val="black">
                    <a:lumMod val="25000"/>
                    <a:lumOff val="75000"/>
                  </a:prst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a-ES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  <c15:layout/>
              </c:ext>
            </c:extLst>
          </c:dLbls>
          <c:cat>
            <c:strRef>
              <c:f>'[DigiFinEdu - Questionnaire for teachers_CT (respostes).xlsx]Respostes al formulari 1'!$I$78:$I$80</c:f>
              <c:strCache>
                <c:ptCount val="3"/>
                <c:pt idx="0">
                  <c:v>SI</c:v>
                </c:pt>
                <c:pt idx="1">
                  <c:v>No</c:v>
                </c:pt>
                <c:pt idx="2">
                  <c:v>No tinc informació</c:v>
                </c:pt>
              </c:strCache>
            </c:strRef>
          </c:cat>
          <c:val>
            <c:numRef>
              <c:f>'[DigiFinEdu - Questionnaire for teachers_CT (respostes).xlsx]Respostes al formulari 1'!$J$78:$J$80</c:f>
              <c:numCache>
                <c:formatCode>General</c:formatCode>
                <c:ptCount val="3"/>
                <c:pt idx="0">
                  <c:v>15</c:v>
                </c:pt>
                <c:pt idx="1">
                  <c:v>13</c:v>
                </c:pt>
                <c:pt idx="2">
                  <c:v>32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DA63-4643-A579-E74ED0CB289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a-E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a-ES"/>
    </a:p>
  </c:txPr>
  <c:externalData r:id="rId3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ca-ES" sz="2000"/>
              <a:t>Utilitzeu models per mesurar l'alfabetització financera del vostre alumnat?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a-ES"/>
        </a:p>
      </c:tx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252C-4917-9ED1-9FDB5CB3AC07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252C-4917-9ED1-9FDB5CB3AC07}"/>
              </c:ext>
            </c:extLst>
          </c:dPt>
          <c:cat>
            <c:strRef>
              <c:f>'[DigiFinEdu - Questionnaire for teachers_CT (respostes).xlsx]Respostes al formulari 1'!$I$84:$I$85</c:f>
              <c:strCache>
                <c:ptCount val="2"/>
                <c:pt idx="0">
                  <c:v>Si</c:v>
                </c:pt>
                <c:pt idx="1">
                  <c:v>No</c:v>
                </c:pt>
              </c:strCache>
            </c:strRef>
          </c:cat>
          <c:val>
            <c:numRef>
              <c:f>'[DigiFinEdu - Questionnaire for teachers_CT (respostes).xlsx]Respostes al formulari 1'!$J$84:$J$85</c:f>
              <c:numCache>
                <c:formatCode>General</c:formatCode>
                <c:ptCount val="2"/>
                <c:pt idx="0">
                  <c:v>3</c:v>
                </c:pt>
                <c:pt idx="1">
                  <c:v>57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252C-4917-9ED1-9FDB5CB3AC0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a-E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a-ES"/>
    </a:p>
  </c:txPr>
  <c:externalData r:id="rId3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ca-ES" sz="2400"/>
              <a:t>El teu centre realitza activitats relacionades amb l'alfabetització financera de l'alumnat?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a-ES"/>
        </a:p>
      </c:tx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C332-4F2B-B9B7-5A38A74C5D13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C332-4F2B-B9B7-5A38A74C5D13}"/>
              </c:ext>
            </c:extLst>
          </c:dPt>
          <c:dLbls>
            <c:spPr>
              <a:solidFill>
                <a:prstClr val="white"/>
              </a:solidFill>
              <a:ln>
                <a:solidFill>
                  <a:prstClr val="black">
                    <a:lumMod val="25000"/>
                    <a:lumOff val="75000"/>
                  </a:prst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a-ES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  <c15:layout/>
              </c:ext>
            </c:extLst>
          </c:dLbls>
          <c:cat>
            <c:strRef>
              <c:f>'[DigiFinEdu - Questionnaire for teachers_CT (respostes).xlsx]Respostes al formulari 1'!$L$72:$L$73</c:f>
              <c:strCache>
                <c:ptCount val="2"/>
                <c:pt idx="0">
                  <c:v>SI</c:v>
                </c:pt>
                <c:pt idx="1">
                  <c:v>No</c:v>
                </c:pt>
              </c:strCache>
            </c:strRef>
          </c:cat>
          <c:val>
            <c:numRef>
              <c:f>'[DigiFinEdu - Questionnaire for teachers_CT (respostes).xlsx]Respostes al formulari 1'!$M$72:$M$73</c:f>
              <c:numCache>
                <c:formatCode>General</c:formatCode>
                <c:ptCount val="2"/>
                <c:pt idx="0">
                  <c:v>31</c:v>
                </c:pt>
                <c:pt idx="1">
                  <c:v>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C332-4F2B-B9B7-5A38A74C5D1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5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a-E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a-ES"/>
    </a:p>
  </c:txPr>
  <c:externalData r:id="rId3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ca-ES" sz="2000"/>
              <a:t>Alguna vegada has utilitzat pràctiques de gamificació en la teva docència?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a-ES"/>
        </a:p>
      </c:tx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2DB5-4A1F-AE0F-DECE9581620A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2DB5-4A1F-AE0F-DECE9581620A}"/>
              </c:ext>
            </c:extLst>
          </c:dPt>
          <c:cat>
            <c:strRef>
              <c:f>'[DigiFinEdu - Questionnaire for teachers_CT (respostes).xlsx]Respostes al formulari 1'!$Q$71:$Q$72</c:f>
              <c:strCache>
                <c:ptCount val="2"/>
                <c:pt idx="0">
                  <c:v>SI</c:v>
                </c:pt>
                <c:pt idx="1">
                  <c:v>NO</c:v>
                </c:pt>
              </c:strCache>
            </c:strRef>
          </c:cat>
          <c:val>
            <c:numRef>
              <c:f>'[DigiFinEdu - Questionnaire for teachers_CT (respostes).xlsx]Respostes al formulari 1'!$R$71:$R$72</c:f>
              <c:numCache>
                <c:formatCode>General</c:formatCode>
                <c:ptCount val="2"/>
                <c:pt idx="0">
                  <c:v>32</c:v>
                </c:pt>
                <c:pt idx="1">
                  <c:v>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2DB5-4A1F-AE0F-DECE9581620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a-E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a-ES"/>
    </a:p>
  </c:txPr>
  <c:externalData r:id="rId3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ca-ES" sz="2000"/>
              <a:t> Alguna vegada has utilitzat tècniques de narració (storytelling) en les teues classes?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a-ES"/>
        </a:p>
      </c:tx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8C83-47E1-8D05-9D3A0805E985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8C83-47E1-8D05-9D3A0805E985}"/>
              </c:ext>
            </c:extLst>
          </c:dPt>
          <c:cat>
            <c:strRef>
              <c:f>'[DigiFinEdu - Questionnaire for teachers_CT (respostes).xlsx]Respostes al formulari 1'!$O$71:$O$72</c:f>
              <c:strCache>
                <c:ptCount val="2"/>
                <c:pt idx="0">
                  <c:v>SI</c:v>
                </c:pt>
                <c:pt idx="1">
                  <c:v>NO</c:v>
                </c:pt>
              </c:strCache>
            </c:strRef>
          </c:cat>
          <c:val>
            <c:numRef>
              <c:f>'[DigiFinEdu - Questionnaire for teachers_CT (respostes).xlsx]Respostes al formulari 1'!$P$71:$P$72</c:f>
              <c:numCache>
                <c:formatCode>General</c:formatCode>
                <c:ptCount val="2"/>
                <c:pt idx="0">
                  <c:v>31</c:v>
                </c:pt>
                <c:pt idx="1">
                  <c:v>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8C83-47E1-8D05-9D3A0805E98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a-E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a-E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32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ca-ES" sz="3200"/>
              <a:t>Edats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32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a-ES"/>
        </a:p>
      </c:tx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B5B9-4D31-B6D1-DCD7DB33DC47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B5B9-4D31-B6D1-DCD7DB33DC47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B5B9-4D31-B6D1-DCD7DB33DC47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B5B9-4D31-B6D1-DCD7DB33DC47}"/>
              </c:ext>
            </c:extLst>
          </c:dPt>
          <c:dLbls>
            <c:spPr>
              <a:solidFill>
                <a:prstClr val="white"/>
              </a:solidFill>
              <a:ln>
                <a:solidFill>
                  <a:prstClr val="black">
                    <a:lumMod val="25000"/>
                    <a:lumOff val="75000"/>
                  </a:prst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a-ES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  <c15:layout/>
              </c:ext>
            </c:extLst>
          </c:dLbls>
          <c:cat>
            <c:strRef>
              <c:f>'[DigiFinEdu - Qüestionari per a pares, mares i tutors-es_CT (respostes) (1).xlsx]Respostes al formulari 1'!$B$111:$B$114</c:f>
              <c:strCache>
                <c:ptCount val="4"/>
                <c:pt idx="0">
                  <c:v>30-35</c:v>
                </c:pt>
                <c:pt idx="1">
                  <c:v>36-40</c:v>
                </c:pt>
                <c:pt idx="2">
                  <c:v>41-50</c:v>
                </c:pt>
                <c:pt idx="3">
                  <c:v>&gt;50</c:v>
                </c:pt>
              </c:strCache>
            </c:strRef>
          </c:cat>
          <c:val>
            <c:numRef>
              <c:f>'[DigiFinEdu - Qüestionari per a pares, mares i tutors-es_CT (respostes) (1).xlsx]Respostes al formulari 1'!$C$111:$C$114</c:f>
              <c:numCache>
                <c:formatCode>General</c:formatCode>
                <c:ptCount val="4"/>
                <c:pt idx="0">
                  <c:v>3</c:v>
                </c:pt>
                <c:pt idx="1">
                  <c:v>9</c:v>
                </c:pt>
                <c:pt idx="2">
                  <c:v>74</c:v>
                </c:pt>
                <c:pt idx="3">
                  <c:v>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B5B9-4D31-B6D1-DCD7DB33DC4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a-E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a-E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8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ca-ES" sz="2800"/>
              <a:t>Quin grau de preparació consideres que tens pel que fa a l'educació financera dels teus xiquets?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a-ES"/>
        </a:p>
      </c:tx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8541-4C6E-8EF6-2C06D2AD312C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8541-4C6E-8EF6-2C06D2AD312C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8541-4C6E-8EF6-2C06D2AD312C}"/>
              </c:ext>
            </c:extLst>
          </c:dPt>
          <c:dLbls>
            <c:dLbl>
              <c:idx val="1"/>
              <c:layout>
                <c:manualLayout>
                  <c:x val="7.6746852019378878E-2"/>
                  <c:y val="-5.4244726088540328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8541-4C6E-8EF6-2C06D2AD312C}"/>
                </c:ext>
              </c:extLst>
            </c:dLbl>
            <c:spPr>
              <a:solidFill>
                <a:prstClr val="white"/>
              </a:solidFill>
              <a:ln>
                <a:solidFill>
                  <a:prstClr val="black">
                    <a:lumMod val="25000"/>
                    <a:lumOff val="75000"/>
                  </a:prst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a-ES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  <c15:layout/>
              </c:ext>
            </c:extLst>
          </c:dLbls>
          <c:cat>
            <c:strRef>
              <c:f>'[DigiFinEdu - Qüestionari per a pares, mares i tutors-es_CT (respostes) (1).xlsx]Respostes al formulari 1'!$B$116:$B$118</c:f>
              <c:strCache>
                <c:ptCount val="3"/>
                <c:pt idx="0">
                  <c:v>Baix</c:v>
                </c:pt>
                <c:pt idx="1">
                  <c:v>Mitjana</c:v>
                </c:pt>
                <c:pt idx="2">
                  <c:v>Satisfactori</c:v>
                </c:pt>
              </c:strCache>
            </c:strRef>
          </c:cat>
          <c:val>
            <c:numRef>
              <c:f>'[DigiFinEdu - Qüestionari per a pares, mares i tutors-es_CT (respostes) (1).xlsx]Respostes al formulari 1'!$C$116:$C$118</c:f>
              <c:numCache>
                <c:formatCode>General</c:formatCode>
                <c:ptCount val="3"/>
                <c:pt idx="0">
                  <c:v>20</c:v>
                </c:pt>
                <c:pt idx="1">
                  <c:v>42</c:v>
                </c:pt>
                <c:pt idx="2">
                  <c:v>32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8541-4C6E-8EF6-2C06D2AD312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a-E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a-E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8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ca-ES" sz="2800"/>
              <a:t>Fins a quin punt et consideres preparat per donar suport a l'alfabetització financera del teu fill/fills?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a-ES"/>
        </a:p>
      </c:tx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80D6-4A66-9F36-C3BF902398C4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80D6-4A66-9F36-C3BF902398C4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80D6-4A66-9F36-C3BF902398C4}"/>
              </c:ext>
            </c:extLst>
          </c:dPt>
          <c:dLbls>
            <c:dLbl>
              <c:idx val="1"/>
              <c:layout>
                <c:manualLayout>
                  <c:x val="0.11475461815462425"/>
                  <c:y val="-0.18948552564400767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80D6-4A66-9F36-C3BF902398C4}"/>
                </c:ext>
              </c:extLst>
            </c:dLbl>
            <c:spPr>
              <a:solidFill>
                <a:prstClr val="white"/>
              </a:solidFill>
              <a:ln>
                <a:solidFill>
                  <a:prstClr val="black">
                    <a:lumMod val="25000"/>
                    <a:lumOff val="75000"/>
                  </a:prst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a-ES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  <c15:layout/>
              </c:ext>
            </c:extLst>
          </c:dLbls>
          <c:cat>
            <c:strRef>
              <c:f>'[DigiFinEdu - Qüestionari per a pares, mares i tutors-es_CT (respostes) (1).xlsx]Respostes al formulari 1'!$B$120:$B$122</c:f>
              <c:strCache>
                <c:ptCount val="3"/>
                <c:pt idx="0">
                  <c:v>No preparat</c:v>
                </c:pt>
                <c:pt idx="1">
                  <c:v>Fins a cert punt</c:v>
                </c:pt>
                <c:pt idx="2">
                  <c:v>Molt preparat</c:v>
                </c:pt>
              </c:strCache>
            </c:strRef>
          </c:cat>
          <c:val>
            <c:numRef>
              <c:f>'[DigiFinEdu - Qüestionari per a pares, mares i tutors-es_CT (respostes) (1).xlsx]Respostes al formulari 1'!$C$120:$C$122</c:f>
              <c:numCache>
                <c:formatCode>General</c:formatCode>
                <c:ptCount val="3"/>
                <c:pt idx="0">
                  <c:v>13</c:v>
                </c:pt>
                <c:pt idx="1">
                  <c:v>61</c:v>
                </c:pt>
                <c:pt idx="2">
                  <c:v>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80D6-4A66-9F36-C3BF902398C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a-E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a-E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ca-ES" sz="2400"/>
              <a:t> Diries que un curs d'alfabetització financera per a pares és una cosa a la que assistiries?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a-ES"/>
        </a:p>
      </c:tx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8273-4E9E-A044-249784858C81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8273-4E9E-A044-249784858C81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8273-4E9E-A044-249784858C81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8273-4E9E-A044-249784858C81}"/>
              </c:ext>
            </c:extLst>
          </c:dPt>
          <c:dLbls>
            <c:dLbl>
              <c:idx val="1"/>
              <c:layout>
                <c:manualLayout>
                  <c:x val="7.9347204287278497E-2"/>
                  <c:y val="-0.10300839762863664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8273-4E9E-A044-249784858C81}"/>
                </c:ext>
              </c:extLst>
            </c:dLbl>
            <c:spPr>
              <a:solidFill>
                <a:prstClr val="white"/>
              </a:solidFill>
              <a:ln>
                <a:solidFill>
                  <a:prstClr val="black">
                    <a:lumMod val="25000"/>
                    <a:lumOff val="75000"/>
                  </a:prst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a-ES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  <c15:layout/>
              </c:ext>
            </c:extLst>
          </c:dLbls>
          <c:cat>
            <c:strRef>
              <c:f>'[DigiFinEdu - Qüestionari per a pares, mares i tutors-es_CT (respostes) (1).xlsx]Respostes al formulari 1'!$B$125:$B$128</c:f>
              <c:strCache>
                <c:ptCount val="4"/>
                <c:pt idx="0">
                  <c:v>Si, per a mi</c:v>
                </c:pt>
                <c:pt idx="1">
                  <c:v>Si, entrendre el meu fill</c:v>
                </c:pt>
                <c:pt idx="2">
                  <c:v>Depèn temes</c:v>
                </c:pt>
                <c:pt idx="3">
                  <c:v>No</c:v>
                </c:pt>
              </c:strCache>
            </c:strRef>
          </c:cat>
          <c:val>
            <c:numRef>
              <c:f>'[DigiFinEdu - Qüestionari per a pares, mares i tutors-es_CT (respostes) (1).xlsx]Respostes al formulari 1'!$C$125:$C$128</c:f>
              <c:numCache>
                <c:formatCode>General</c:formatCode>
                <c:ptCount val="4"/>
                <c:pt idx="0">
                  <c:v>30</c:v>
                </c:pt>
                <c:pt idx="1">
                  <c:v>48</c:v>
                </c:pt>
                <c:pt idx="2">
                  <c:v>39</c:v>
                </c:pt>
                <c:pt idx="3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8273-4E9E-A044-249784858C8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a-E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a-E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8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ca-ES" sz="2800"/>
              <a:t>Tu o algun altre membre de la teua família duu a terme activitats per millorar l'alfabetització financera del vostre fill/fills?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a-ES"/>
        </a:p>
      </c:tx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D7E1-499A-B0AB-353AB4B33848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D7E1-499A-B0AB-353AB4B33848}"/>
              </c:ext>
            </c:extLst>
          </c:dPt>
          <c:dLbls>
            <c:spPr>
              <a:solidFill>
                <a:prstClr val="white"/>
              </a:solidFill>
              <a:ln>
                <a:solidFill>
                  <a:prstClr val="black">
                    <a:lumMod val="25000"/>
                    <a:lumOff val="75000"/>
                  </a:prst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a-ES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  <c15:layout/>
              </c:ext>
            </c:extLst>
          </c:dLbls>
          <c:cat>
            <c:strRef>
              <c:f>'[DigiFinEdu - Qüestionari per a pares, mares i tutors-es_CT (respostes) (1).xlsx]Respostes al formulari 1'!$B$130:$B$131</c:f>
              <c:strCache>
                <c:ptCount val="2"/>
                <c:pt idx="0">
                  <c:v>Si</c:v>
                </c:pt>
                <c:pt idx="1">
                  <c:v>No</c:v>
                </c:pt>
              </c:strCache>
            </c:strRef>
          </c:cat>
          <c:val>
            <c:numRef>
              <c:f>'[DigiFinEdu - Qüestionari per a pares, mares i tutors-es_CT (respostes) (1).xlsx]Respostes al formulari 1'!$C$130:$C$131</c:f>
              <c:numCache>
                <c:formatCode>General</c:formatCode>
                <c:ptCount val="2"/>
                <c:pt idx="0">
                  <c:v>17</c:v>
                </c:pt>
                <c:pt idx="1">
                  <c:v>82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D7E1-499A-B0AB-353AB4B3384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a-E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a-E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8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ca-ES" sz="2800"/>
              <a:t>Saps si l'escola dels teus fills/es ha adoptat alguna bona pràctica en matèria d'alfabetització financera?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a-ES"/>
        </a:p>
      </c:tx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D7CD-4A3D-BF52-219AABA11139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D7CD-4A3D-BF52-219AABA11139}"/>
              </c:ext>
            </c:extLst>
          </c:dPt>
          <c:dLbls>
            <c:spPr>
              <a:solidFill>
                <a:prstClr val="white"/>
              </a:solidFill>
              <a:ln>
                <a:solidFill>
                  <a:prstClr val="black">
                    <a:lumMod val="25000"/>
                    <a:lumOff val="75000"/>
                  </a:prst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a-ES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  <c15:layout/>
              </c:ext>
            </c:extLst>
          </c:dLbls>
          <c:cat>
            <c:strRef>
              <c:f>'[DigiFinEdu - Qüestionari per a pares, mares i tutors-es_CT (respostes) (1).xlsx]Respostes al formulari 1'!$B$133:$B$134</c:f>
              <c:strCache>
                <c:ptCount val="2"/>
                <c:pt idx="0">
                  <c:v>Si</c:v>
                </c:pt>
                <c:pt idx="1">
                  <c:v>No</c:v>
                </c:pt>
              </c:strCache>
            </c:strRef>
          </c:cat>
          <c:val>
            <c:numRef>
              <c:f>'[DigiFinEdu - Qüestionari per a pares, mares i tutors-es_CT (respostes) (1).xlsx]Respostes al formulari 1'!$C$133:$C$134</c:f>
              <c:numCache>
                <c:formatCode>General</c:formatCode>
                <c:ptCount val="2"/>
                <c:pt idx="0">
                  <c:v>9</c:v>
                </c:pt>
                <c:pt idx="1">
                  <c:v>89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D7CD-4A3D-BF52-219AABA1113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a-E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a-ES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ca-ES"/>
              <a:t>Mestres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a-ES"/>
        </a:p>
      </c:tx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8B30-47B4-8FC0-7FEF6954E560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8B30-47B4-8FC0-7FEF6954E560}"/>
              </c:ext>
            </c:extLst>
          </c:dPt>
          <c:cat>
            <c:strRef>
              <c:f>'[DigiFinEdu - Questionnaire for teachers_CT (respostes).xlsx]Respostes al formulari 1'!$A$66:$A$67</c:f>
              <c:strCache>
                <c:ptCount val="2"/>
                <c:pt idx="0">
                  <c:v>Fem</c:v>
                </c:pt>
                <c:pt idx="1">
                  <c:v>Masc</c:v>
                </c:pt>
              </c:strCache>
            </c:strRef>
          </c:cat>
          <c:val>
            <c:numRef>
              <c:f>'[DigiFinEdu - Questionnaire for teachers_CT (respostes).xlsx]Respostes al formulari 1'!$B$66:$B$67</c:f>
              <c:numCache>
                <c:formatCode>General</c:formatCode>
                <c:ptCount val="2"/>
                <c:pt idx="0">
                  <c:v>44</c:v>
                </c:pt>
                <c:pt idx="1">
                  <c:v>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8B30-47B4-8FC0-7FEF6954E56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a-E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a-ES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ca-ES" sz="2400"/>
              <a:t>Edats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a-ES"/>
        </a:p>
      </c:tx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5D7E-46D5-9F7D-52AF608C0933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5D7E-46D5-9F7D-52AF608C0933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5D7E-46D5-9F7D-52AF608C0933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5D7E-46D5-9F7D-52AF608C0933}"/>
              </c:ext>
            </c:extLst>
          </c:dPt>
          <c:dLbls>
            <c:dLbl>
              <c:idx val="0"/>
              <c:layout/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5D7E-46D5-9F7D-52AF608C0933}"/>
                </c:ext>
              </c:extLst>
            </c:dLbl>
            <c:spPr>
              <a:solidFill>
                <a:prstClr val="white"/>
              </a:solidFill>
              <a:ln>
                <a:solidFill>
                  <a:prstClr val="black">
                    <a:lumMod val="25000"/>
                    <a:lumOff val="75000"/>
                  </a:prst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a-E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</c:ext>
            </c:extLst>
          </c:dLbls>
          <c:cat>
            <c:strRef>
              <c:f>'[DigiFinEdu - Questionnaire for teachers_CT (respostes).xlsx]Respostes al formulari 1'!$B$76:$B$79</c:f>
              <c:strCache>
                <c:ptCount val="4"/>
                <c:pt idx="0">
                  <c:v>30 a 35</c:v>
                </c:pt>
                <c:pt idx="1">
                  <c:v>36 a 40</c:v>
                </c:pt>
                <c:pt idx="2">
                  <c:v>41 a 50</c:v>
                </c:pt>
                <c:pt idx="3">
                  <c:v>&gt;50</c:v>
                </c:pt>
              </c:strCache>
            </c:strRef>
          </c:cat>
          <c:val>
            <c:numRef>
              <c:f>'[DigiFinEdu - Questionnaire for teachers_CT (respostes).xlsx]Respostes al formulari 1'!$C$76:$C$79</c:f>
              <c:numCache>
                <c:formatCode>General</c:formatCode>
                <c:ptCount val="4"/>
                <c:pt idx="0">
                  <c:v>18</c:v>
                </c:pt>
                <c:pt idx="1">
                  <c:v>7</c:v>
                </c:pt>
                <c:pt idx="2">
                  <c:v>18</c:v>
                </c:pt>
                <c:pt idx="3">
                  <c:v>30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5D7E-46D5-9F7D-52AF608C093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a-E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a-E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4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5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6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7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ca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79A7D-6CB6-44F9-8C9E-C3E95652BF2D}" type="datetimeFigureOut">
              <a:rPr lang="ca-ES" smtClean="0"/>
              <a:t>1/6/2022</a:t>
            </a:fld>
            <a:endParaRPr lang="ca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FF356-34AC-43E6-9B7C-9EC3D882F605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26998014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79A7D-6CB6-44F9-8C9E-C3E95652BF2D}" type="datetimeFigureOut">
              <a:rPr lang="ca-ES" smtClean="0"/>
              <a:t>1/6/2022</a:t>
            </a:fld>
            <a:endParaRPr lang="ca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FF356-34AC-43E6-9B7C-9EC3D882F605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2393014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79A7D-6CB6-44F9-8C9E-C3E95652BF2D}" type="datetimeFigureOut">
              <a:rPr lang="ca-ES" smtClean="0"/>
              <a:t>1/6/2022</a:t>
            </a:fld>
            <a:endParaRPr lang="ca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FF356-34AC-43E6-9B7C-9EC3D882F605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16409681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79A7D-6CB6-44F9-8C9E-C3E95652BF2D}" type="datetimeFigureOut">
              <a:rPr lang="ca-ES" smtClean="0"/>
              <a:t>1/6/2022</a:t>
            </a:fld>
            <a:endParaRPr lang="ca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FF356-34AC-43E6-9B7C-9EC3D882F605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42710406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79A7D-6CB6-44F9-8C9E-C3E95652BF2D}" type="datetimeFigureOut">
              <a:rPr lang="ca-ES" smtClean="0"/>
              <a:t>1/6/2022</a:t>
            </a:fld>
            <a:endParaRPr lang="ca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FF356-34AC-43E6-9B7C-9EC3D882F605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29745646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79A7D-6CB6-44F9-8C9E-C3E95652BF2D}" type="datetimeFigureOut">
              <a:rPr lang="ca-ES" smtClean="0"/>
              <a:t>1/6/2022</a:t>
            </a:fld>
            <a:endParaRPr lang="ca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FF356-34AC-43E6-9B7C-9EC3D882F605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16280635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79A7D-6CB6-44F9-8C9E-C3E95652BF2D}" type="datetimeFigureOut">
              <a:rPr lang="ca-ES" smtClean="0"/>
              <a:t>1/6/2022</a:t>
            </a:fld>
            <a:endParaRPr lang="ca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FF356-34AC-43E6-9B7C-9EC3D882F605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34630046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79A7D-6CB6-44F9-8C9E-C3E95652BF2D}" type="datetimeFigureOut">
              <a:rPr lang="ca-ES" smtClean="0"/>
              <a:t>1/6/2022</a:t>
            </a:fld>
            <a:endParaRPr lang="ca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FF356-34AC-43E6-9B7C-9EC3D882F605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13446796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79A7D-6CB6-44F9-8C9E-C3E95652BF2D}" type="datetimeFigureOut">
              <a:rPr lang="ca-ES" smtClean="0"/>
              <a:t>1/6/2022</a:t>
            </a:fld>
            <a:endParaRPr lang="ca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FF356-34AC-43E6-9B7C-9EC3D882F605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5884048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79A7D-6CB6-44F9-8C9E-C3E95652BF2D}" type="datetimeFigureOut">
              <a:rPr lang="ca-ES" smtClean="0"/>
              <a:t>1/6/2022</a:t>
            </a:fld>
            <a:endParaRPr lang="ca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FF356-34AC-43E6-9B7C-9EC3D882F605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19169425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a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79A7D-6CB6-44F9-8C9E-C3E95652BF2D}" type="datetimeFigureOut">
              <a:rPr lang="ca-ES" smtClean="0"/>
              <a:t>1/6/2022</a:t>
            </a:fld>
            <a:endParaRPr lang="ca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FF356-34AC-43E6-9B7C-9EC3D882F605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34451776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979A7D-6CB6-44F9-8C9E-C3E95652BF2D}" type="datetimeFigureOut">
              <a:rPr lang="ca-ES" smtClean="0"/>
              <a:t>1/6/2022</a:t>
            </a:fld>
            <a:endParaRPr lang="ca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a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2FF356-34AC-43E6-9B7C-9EC3D882F605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7633635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a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10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1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7.xml"/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591403" y="717477"/>
            <a:ext cx="9658065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i="0" u="none" strike="noStrike" dirty="0" err="1" smtClean="0">
                <a:solidFill>
                  <a:srgbClr val="0054DB"/>
                </a:solidFill>
                <a:effectLst/>
                <a:latin typeface="Poppins" panose="00000500000000000000" pitchFamily="2" charset="0"/>
              </a:rPr>
              <a:t>DIGItal</a:t>
            </a:r>
            <a:r>
              <a:rPr lang="en-US" sz="2800" b="1" i="0" u="none" strike="noStrike" dirty="0" smtClean="0">
                <a:solidFill>
                  <a:srgbClr val="0054DB"/>
                </a:solidFill>
                <a:effectLst/>
                <a:latin typeface="Poppins" panose="00000500000000000000" pitchFamily="2" charset="0"/>
              </a:rPr>
              <a:t> storytelling of </a:t>
            </a:r>
            <a:r>
              <a:rPr lang="en-US" sz="2800" b="1" i="0" u="none" strike="noStrike" dirty="0" err="1" smtClean="0">
                <a:solidFill>
                  <a:srgbClr val="0054DB"/>
                </a:solidFill>
                <a:effectLst/>
                <a:latin typeface="Poppins" panose="00000500000000000000" pitchFamily="2" charset="0"/>
              </a:rPr>
              <a:t>FINancial</a:t>
            </a:r>
            <a:r>
              <a:rPr lang="en-US" sz="2800" b="1" i="0" u="none" strike="noStrike" dirty="0" smtClean="0">
                <a:solidFill>
                  <a:srgbClr val="0054DB"/>
                </a:solidFill>
                <a:effectLst/>
                <a:latin typeface="Poppins" panose="00000500000000000000" pitchFamily="2" charset="0"/>
              </a:rPr>
              <a:t> literacy in primary and secondary </a:t>
            </a:r>
            <a:r>
              <a:rPr lang="en-US" sz="2800" b="1" i="0" u="none" strike="noStrike" dirty="0" err="1" smtClean="0">
                <a:solidFill>
                  <a:srgbClr val="0054DB"/>
                </a:solidFill>
                <a:effectLst/>
                <a:latin typeface="Poppins" panose="00000500000000000000" pitchFamily="2" charset="0"/>
              </a:rPr>
              <a:t>EDUcation</a:t>
            </a:r>
            <a:endParaRPr lang="en-US" sz="2800" b="1" i="0" dirty="0">
              <a:solidFill>
                <a:srgbClr val="161B3D"/>
              </a:solidFill>
              <a:effectLst/>
              <a:latin typeface="Poppins" panose="00000500000000000000" pitchFamily="2" charset="0"/>
            </a:endParaRPr>
          </a:p>
        </p:txBody>
      </p:sp>
      <p:pic>
        <p:nvPicPr>
          <p:cNvPr id="2050" name="Picture 2" descr="Log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34463" y="450377"/>
            <a:ext cx="1703500" cy="170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CuadroTexto 4"/>
          <p:cNvSpPr txBox="1"/>
          <p:nvPr/>
        </p:nvSpPr>
        <p:spPr>
          <a:xfrm>
            <a:off x="591403" y="1914800"/>
            <a:ext cx="540451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a-ES" sz="2000" b="1" dirty="0" smtClean="0"/>
              <a:t>Resultats Qüestionaris als centres Akoe</a:t>
            </a:r>
            <a:endParaRPr lang="ca-ES" sz="2000" b="1" dirty="0"/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80226" y="5116097"/>
            <a:ext cx="3049422" cy="13255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83061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4130" y="808630"/>
            <a:ext cx="11385585" cy="52407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78825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668739" y="815049"/>
            <a:ext cx="7724633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a-ES" sz="2400" b="1" dirty="0" smtClean="0"/>
              <a:t>Següents passos</a:t>
            </a:r>
          </a:p>
          <a:p>
            <a:endParaRPr lang="ca-ES" sz="2400" b="1" dirty="0"/>
          </a:p>
          <a:p>
            <a:pPr marL="342900" indent="-342900">
              <a:buFontTx/>
              <a:buChar char="-"/>
            </a:pPr>
            <a:r>
              <a:rPr lang="ca-ES" sz="2400" b="1" dirty="0" smtClean="0">
                <a:solidFill>
                  <a:srgbClr val="FF0000"/>
                </a:solidFill>
              </a:rPr>
              <a:t>Enviar 1 bona pràctica (abans que </a:t>
            </a:r>
            <a:r>
              <a:rPr lang="ca-ES" sz="2400" b="1" dirty="0" err="1" smtClean="0">
                <a:solidFill>
                  <a:srgbClr val="FF0000"/>
                </a:solidFill>
              </a:rPr>
              <a:t>finalitze</a:t>
            </a:r>
            <a:r>
              <a:rPr lang="ca-ES" sz="2400" b="1" dirty="0" smtClean="0">
                <a:solidFill>
                  <a:srgbClr val="FF0000"/>
                </a:solidFill>
              </a:rPr>
              <a:t> els curs)</a:t>
            </a:r>
          </a:p>
          <a:p>
            <a:pPr marL="342900" indent="-342900">
              <a:buFontTx/>
              <a:buChar char="-"/>
            </a:pPr>
            <a:r>
              <a:rPr lang="ca-ES" sz="2400" b="1" dirty="0" smtClean="0"/>
              <a:t>Informe resultats</a:t>
            </a:r>
          </a:p>
          <a:p>
            <a:pPr marL="342900" indent="-342900">
              <a:buFontTx/>
              <a:buChar char="-"/>
            </a:pPr>
            <a:r>
              <a:rPr lang="ca-ES" sz="2400" b="1" dirty="0" smtClean="0"/>
              <a:t>Reunió a Portugal 11-12 juliol</a:t>
            </a:r>
          </a:p>
          <a:p>
            <a:pPr marL="342900" indent="-342900">
              <a:buFontTx/>
              <a:buChar char="-"/>
            </a:pPr>
            <a:r>
              <a:rPr lang="ca-ES" sz="2400" b="1" dirty="0" smtClean="0"/>
              <a:t>Reunió inici de curs (Setembre 22)</a:t>
            </a:r>
          </a:p>
          <a:p>
            <a:pPr marL="342900" indent="-342900">
              <a:buFontTx/>
              <a:buChar char="-"/>
            </a:pPr>
            <a:endParaRPr lang="ca-ES" sz="2400" b="1" dirty="0"/>
          </a:p>
        </p:txBody>
      </p:sp>
      <p:pic>
        <p:nvPicPr>
          <p:cNvPr id="3" name="Picture 2" descr="Log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34463" y="450377"/>
            <a:ext cx="1703500" cy="170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Imagen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80226" y="5116097"/>
            <a:ext cx="3049422" cy="13255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03720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áfico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04451297"/>
              </p:ext>
            </p:extLst>
          </p:nvPr>
        </p:nvGraphicFramePr>
        <p:xfrm>
          <a:off x="-1157786" y="1879979"/>
          <a:ext cx="6373505" cy="37701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3" name="Gráfico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44680601"/>
              </p:ext>
            </p:extLst>
          </p:nvPr>
        </p:nvGraphicFramePr>
        <p:xfrm>
          <a:off x="5442909" y="972311"/>
          <a:ext cx="6305266" cy="39476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CuadroTexto 3"/>
          <p:cNvSpPr txBox="1"/>
          <p:nvPr/>
        </p:nvSpPr>
        <p:spPr>
          <a:xfrm>
            <a:off x="968991" y="859809"/>
            <a:ext cx="62779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a-ES" sz="2400" b="1" dirty="0" smtClean="0"/>
              <a:t>Enquestes a Famílies: 98 participants</a:t>
            </a:r>
            <a:endParaRPr lang="ca-ES" sz="2400" b="1" dirty="0"/>
          </a:p>
        </p:txBody>
      </p:sp>
    </p:spTree>
    <p:extLst>
      <p:ext uri="{BB962C8B-B14F-4D97-AF65-F5344CB8AC3E}">
        <p14:creationId xmlns:p14="http://schemas.microsoft.com/office/powerpoint/2010/main" val="10765404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áfico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07222931"/>
              </p:ext>
            </p:extLst>
          </p:nvPr>
        </p:nvGraphicFramePr>
        <p:xfrm>
          <a:off x="-163773" y="1252182"/>
          <a:ext cx="6619164" cy="49166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3" name="Gráfico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57036988"/>
              </p:ext>
            </p:extLst>
          </p:nvPr>
        </p:nvGraphicFramePr>
        <p:xfrm>
          <a:off x="5909481" y="1276067"/>
          <a:ext cx="6086901" cy="48927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0426166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áfico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01363969"/>
              </p:ext>
            </p:extLst>
          </p:nvPr>
        </p:nvGraphicFramePr>
        <p:xfrm>
          <a:off x="1735539" y="1252183"/>
          <a:ext cx="9141725" cy="45617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877665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áfico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30915844"/>
              </p:ext>
            </p:extLst>
          </p:nvPr>
        </p:nvGraphicFramePr>
        <p:xfrm>
          <a:off x="-191069" y="382137"/>
          <a:ext cx="6837529" cy="585488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3" name="Gráfico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57067664"/>
              </p:ext>
            </p:extLst>
          </p:nvPr>
        </p:nvGraphicFramePr>
        <p:xfrm>
          <a:off x="6096000" y="477672"/>
          <a:ext cx="5927678" cy="62506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9911677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Gráfico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14492905"/>
              </p:ext>
            </p:extLst>
          </p:nvPr>
        </p:nvGraphicFramePr>
        <p:xfrm>
          <a:off x="108090" y="1064527"/>
          <a:ext cx="5540991" cy="35484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Gráfic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06000154"/>
              </p:ext>
            </p:extLst>
          </p:nvPr>
        </p:nvGraphicFramePr>
        <p:xfrm>
          <a:off x="6621438" y="95534"/>
          <a:ext cx="5061045" cy="36337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5" name="Gráfico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95887411"/>
              </p:ext>
            </p:extLst>
          </p:nvPr>
        </p:nvGraphicFramePr>
        <p:xfrm>
          <a:off x="2369024" y="3435823"/>
          <a:ext cx="6782936" cy="34329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6" name="CuadroTexto 5"/>
          <p:cNvSpPr txBox="1"/>
          <p:nvPr/>
        </p:nvSpPr>
        <p:spPr>
          <a:xfrm>
            <a:off x="723331" y="421501"/>
            <a:ext cx="62779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a-ES" sz="2400" b="1" dirty="0" smtClean="0"/>
              <a:t>Enquestes a Mestres: 63 participants</a:t>
            </a:r>
            <a:endParaRPr lang="ca-ES" sz="2400" b="1" dirty="0"/>
          </a:p>
        </p:txBody>
      </p:sp>
    </p:spTree>
    <p:extLst>
      <p:ext uri="{BB962C8B-B14F-4D97-AF65-F5344CB8AC3E}">
        <p14:creationId xmlns:p14="http://schemas.microsoft.com/office/powerpoint/2010/main" val="30554011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áfico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00771358"/>
              </p:ext>
            </p:extLst>
          </p:nvPr>
        </p:nvGraphicFramePr>
        <p:xfrm>
          <a:off x="477672" y="1119116"/>
          <a:ext cx="6048233" cy="536357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3" name="Gráfico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75682021"/>
              </p:ext>
            </p:extLst>
          </p:nvPr>
        </p:nvGraphicFramePr>
        <p:xfrm>
          <a:off x="6525904" y="1214651"/>
          <a:ext cx="5470477" cy="53635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4988554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áfico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3929173"/>
              </p:ext>
            </p:extLst>
          </p:nvPr>
        </p:nvGraphicFramePr>
        <p:xfrm>
          <a:off x="548185" y="910988"/>
          <a:ext cx="4572000" cy="43433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3" name="Gráfico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16261954"/>
              </p:ext>
            </p:extLst>
          </p:nvPr>
        </p:nvGraphicFramePr>
        <p:xfrm>
          <a:off x="6321188" y="504967"/>
          <a:ext cx="5443182" cy="32993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4" name="Gráfic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80883090"/>
              </p:ext>
            </p:extLst>
          </p:nvPr>
        </p:nvGraphicFramePr>
        <p:xfrm>
          <a:off x="4540155" y="3882787"/>
          <a:ext cx="6036859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8506775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236561" y="655647"/>
            <a:ext cx="6096000" cy="163121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a-ES" sz="2000" dirty="0" smtClean="0"/>
              <a:t>Segons una escala de l'1 al 5, en la qual 1 vol dir “gens” i 5 significa “molt”, quina utilitat creus que la </a:t>
            </a:r>
            <a:r>
              <a:rPr lang="ca-ES" sz="2000" dirty="0" err="1" smtClean="0"/>
              <a:t>gamificació</a:t>
            </a:r>
            <a:r>
              <a:rPr lang="ca-ES" sz="2000" dirty="0" smtClean="0"/>
              <a:t> i la narració de històries (</a:t>
            </a:r>
            <a:r>
              <a:rPr lang="ca-ES" sz="2000" dirty="0" err="1" smtClean="0"/>
              <a:t>strorytelling</a:t>
            </a:r>
            <a:r>
              <a:rPr lang="ca-ES" sz="2000" dirty="0" smtClean="0"/>
              <a:t>)  per a l'ensenyament de l'alfabetització financera? [</a:t>
            </a:r>
            <a:r>
              <a:rPr lang="ca-ES" sz="2000" dirty="0" err="1" smtClean="0"/>
              <a:t>Gamificació</a:t>
            </a:r>
            <a:r>
              <a:rPr lang="ca-ES" sz="2000" dirty="0" smtClean="0"/>
              <a:t>]</a:t>
            </a:r>
            <a:endParaRPr lang="ca-ES" sz="2000" dirty="0"/>
          </a:p>
        </p:txBody>
      </p:sp>
      <p:sp>
        <p:nvSpPr>
          <p:cNvPr id="3" name="Rectángulo 2"/>
          <p:cNvSpPr/>
          <p:nvPr/>
        </p:nvSpPr>
        <p:spPr>
          <a:xfrm>
            <a:off x="5152600" y="1763643"/>
            <a:ext cx="117996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a-ES" sz="2800" b="1" dirty="0">
                <a:solidFill>
                  <a:srgbClr val="000000"/>
                </a:solidFill>
                <a:latin typeface="Arial" panose="020B0604020202020204" pitchFamily="34" charset="0"/>
              </a:rPr>
              <a:t>4,05</a:t>
            </a:r>
            <a:r>
              <a:rPr lang="ca-ES" sz="2800" b="1" dirty="0" smtClean="0"/>
              <a:t> </a:t>
            </a:r>
            <a:endParaRPr lang="ca-ES" sz="2800" b="1" dirty="0"/>
          </a:p>
        </p:txBody>
      </p:sp>
      <p:sp>
        <p:nvSpPr>
          <p:cNvPr id="4" name="Rectángulo 3"/>
          <p:cNvSpPr/>
          <p:nvPr/>
        </p:nvSpPr>
        <p:spPr>
          <a:xfrm>
            <a:off x="236561" y="3858905"/>
            <a:ext cx="6096000" cy="163121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a-ES" sz="2000" dirty="0" smtClean="0"/>
              <a:t>Segons una escala de l'1 al 5, en la qual 1 vol dir “gens” i 5 significa “molt”, quina utilitat creus que la </a:t>
            </a:r>
            <a:r>
              <a:rPr lang="ca-ES" sz="2000" dirty="0" err="1" smtClean="0"/>
              <a:t>gamificació</a:t>
            </a:r>
            <a:r>
              <a:rPr lang="ca-ES" sz="2000" dirty="0" smtClean="0"/>
              <a:t> i la narració de històries (</a:t>
            </a:r>
            <a:r>
              <a:rPr lang="ca-ES" sz="2000" dirty="0" err="1" smtClean="0"/>
              <a:t>strorytelling</a:t>
            </a:r>
            <a:r>
              <a:rPr lang="ca-ES" sz="2000" dirty="0" smtClean="0"/>
              <a:t>)  per a l'ensenyament de l'alfabetització financera? [</a:t>
            </a:r>
            <a:r>
              <a:rPr lang="ca-ES" sz="2000" dirty="0" err="1" smtClean="0"/>
              <a:t>Storytelling</a:t>
            </a:r>
            <a:r>
              <a:rPr lang="ca-ES" sz="2000" dirty="0" smtClean="0"/>
              <a:t>]</a:t>
            </a:r>
            <a:endParaRPr lang="ca-ES" sz="2000" dirty="0"/>
          </a:p>
        </p:txBody>
      </p:sp>
      <p:sp>
        <p:nvSpPr>
          <p:cNvPr id="5" name="Rectángulo 4"/>
          <p:cNvSpPr/>
          <p:nvPr/>
        </p:nvSpPr>
        <p:spPr>
          <a:xfrm>
            <a:off x="5152600" y="5490121"/>
            <a:ext cx="85311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a-ES" sz="2400" b="1" dirty="0">
                <a:solidFill>
                  <a:srgbClr val="000000"/>
                </a:solidFill>
                <a:latin typeface="Arial" panose="020B0604020202020204" pitchFamily="34" charset="0"/>
              </a:rPr>
              <a:t>3,92</a:t>
            </a:r>
            <a:r>
              <a:rPr lang="ca-ES" sz="2400" b="1" dirty="0" smtClean="0"/>
              <a:t> </a:t>
            </a:r>
            <a:endParaRPr lang="ca-ES" sz="2400" b="1" dirty="0"/>
          </a:p>
        </p:txBody>
      </p:sp>
      <p:graphicFrame>
        <p:nvGraphicFramePr>
          <p:cNvPr id="6" name="Gráfico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15211619"/>
              </p:ext>
            </p:extLst>
          </p:nvPr>
        </p:nvGraphicFramePr>
        <p:xfrm>
          <a:off x="6619164" y="206592"/>
          <a:ext cx="4572000" cy="27739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Gráfico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93501312"/>
              </p:ext>
            </p:extLst>
          </p:nvPr>
        </p:nvGraphicFramePr>
        <p:xfrm>
          <a:off x="6619163" y="3261815"/>
          <a:ext cx="4954137" cy="33402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41094110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161</TotalTime>
  <Words>362</Words>
  <Application>Microsoft Office PowerPoint</Application>
  <PresentationFormat>Panorámica</PresentationFormat>
  <Paragraphs>35</Paragraphs>
  <Slides>11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Poppins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Akoe Educació</dc:creator>
  <cp:lastModifiedBy>Akoe Educació</cp:lastModifiedBy>
  <cp:revision>8</cp:revision>
  <dcterms:created xsi:type="dcterms:W3CDTF">2022-06-01T06:25:01Z</dcterms:created>
  <dcterms:modified xsi:type="dcterms:W3CDTF">2022-06-01T09:10:01Z</dcterms:modified>
</cp:coreProperties>
</file>